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6" r:id="rId3"/>
    <p:sldId id="266" r:id="rId4"/>
    <p:sldId id="268" r:id="rId5"/>
    <p:sldId id="269" r:id="rId6"/>
    <p:sldId id="283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180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45121-17D0-4773-8EDD-E2395B4164E9}" type="datetimeFigureOut">
              <a:rPr lang="en-GB" smtClean="0"/>
              <a:t>01/04/2025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D3A71-AF6C-4F49-AC4D-990ABFDB23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4083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45121-17D0-4773-8EDD-E2395B4164E9}" type="datetimeFigureOut">
              <a:rPr lang="en-GB" smtClean="0"/>
              <a:t>01/04/2025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D3A71-AF6C-4F49-AC4D-990ABFDB23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86093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45121-17D0-4773-8EDD-E2395B4164E9}" type="datetimeFigureOut">
              <a:rPr lang="en-GB" smtClean="0"/>
              <a:t>01/04/2025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D3A71-AF6C-4F49-AC4D-990ABFDB23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60002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553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215"/>
            </a:lvl1pPr>
            <a:lvl2pPr marL="422041" indent="0" algn="ctr">
              <a:buNone/>
              <a:defRPr sz="1846"/>
            </a:lvl2pPr>
            <a:lvl3pPr marL="844083" indent="0" algn="ctr">
              <a:buNone/>
              <a:defRPr sz="1662"/>
            </a:lvl3pPr>
            <a:lvl4pPr marL="1266124" indent="0" algn="ctr">
              <a:buNone/>
              <a:defRPr sz="1477"/>
            </a:lvl4pPr>
            <a:lvl5pPr marL="1688165" indent="0" algn="ctr">
              <a:buNone/>
              <a:defRPr sz="1477"/>
            </a:lvl5pPr>
            <a:lvl6pPr marL="2110207" indent="0" algn="ctr">
              <a:buNone/>
              <a:defRPr sz="1477"/>
            </a:lvl6pPr>
            <a:lvl7pPr marL="2532248" indent="0" algn="ctr">
              <a:buNone/>
              <a:defRPr sz="1477"/>
            </a:lvl7pPr>
            <a:lvl8pPr marL="2954289" indent="0" algn="ctr">
              <a:buNone/>
              <a:defRPr sz="1477"/>
            </a:lvl8pPr>
            <a:lvl9pPr marL="3376331" indent="0" algn="ctr">
              <a:buNone/>
              <a:defRPr sz="1477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E912B-917B-4C51-B3E2-C19CAA31DC1D}" type="datetimeFigureOut">
              <a:rPr lang="en-GB" smtClean="0"/>
              <a:t>01/04/2025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00820-22E5-41B7-9C7D-5A5EF53C7B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91109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E912B-917B-4C51-B3E2-C19CAA31DC1D}" type="datetimeFigureOut">
              <a:rPr lang="en-GB" smtClean="0"/>
              <a:t>01/04/2025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00820-22E5-41B7-9C7D-5A5EF53C7B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52114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9" y="1709741"/>
            <a:ext cx="7886700" cy="2852737"/>
          </a:xfrm>
        </p:spPr>
        <p:txBody>
          <a:bodyPr anchor="b"/>
          <a:lstStyle>
            <a:lvl1pPr>
              <a:defRPr sz="553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9" y="4589466"/>
            <a:ext cx="7886700" cy="1500187"/>
          </a:xfrm>
        </p:spPr>
        <p:txBody>
          <a:bodyPr/>
          <a:lstStyle>
            <a:lvl1pPr marL="0" indent="0">
              <a:buNone/>
              <a:defRPr sz="2215">
                <a:solidFill>
                  <a:schemeClr val="tx1"/>
                </a:solidFill>
              </a:defRPr>
            </a:lvl1pPr>
            <a:lvl2pPr marL="422041" indent="0">
              <a:buNone/>
              <a:defRPr sz="1846">
                <a:solidFill>
                  <a:schemeClr val="tx1">
                    <a:tint val="75000"/>
                  </a:schemeClr>
                </a:solidFill>
              </a:defRPr>
            </a:lvl2pPr>
            <a:lvl3pPr marL="844083" indent="0">
              <a:buNone/>
              <a:defRPr sz="1662">
                <a:solidFill>
                  <a:schemeClr val="tx1">
                    <a:tint val="75000"/>
                  </a:schemeClr>
                </a:solidFill>
              </a:defRPr>
            </a:lvl3pPr>
            <a:lvl4pPr marL="1266124" indent="0">
              <a:buNone/>
              <a:defRPr sz="1477">
                <a:solidFill>
                  <a:schemeClr val="tx1">
                    <a:tint val="75000"/>
                  </a:schemeClr>
                </a:solidFill>
              </a:defRPr>
            </a:lvl4pPr>
            <a:lvl5pPr marL="1688165" indent="0">
              <a:buNone/>
              <a:defRPr sz="1477">
                <a:solidFill>
                  <a:schemeClr val="tx1">
                    <a:tint val="75000"/>
                  </a:schemeClr>
                </a:solidFill>
              </a:defRPr>
            </a:lvl5pPr>
            <a:lvl6pPr marL="2110207" indent="0">
              <a:buNone/>
              <a:defRPr sz="1477">
                <a:solidFill>
                  <a:schemeClr val="tx1">
                    <a:tint val="75000"/>
                  </a:schemeClr>
                </a:solidFill>
              </a:defRPr>
            </a:lvl6pPr>
            <a:lvl7pPr marL="2532248" indent="0">
              <a:buNone/>
              <a:defRPr sz="1477">
                <a:solidFill>
                  <a:schemeClr val="tx1">
                    <a:tint val="75000"/>
                  </a:schemeClr>
                </a:solidFill>
              </a:defRPr>
            </a:lvl7pPr>
            <a:lvl8pPr marL="2954289" indent="0">
              <a:buNone/>
              <a:defRPr sz="1477">
                <a:solidFill>
                  <a:schemeClr val="tx1">
                    <a:tint val="75000"/>
                  </a:schemeClr>
                </a:solidFill>
              </a:defRPr>
            </a:lvl8pPr>
            <a:lvl9pPr marL="3376331" indent="0">
              <a:buNone/>
              <a:defRPr sz="147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E912B-917B-4C51-B3E2-C19CAA31DC1D}" type="datetimeFigureOut">
              <a:rPr lang="en-GB" smtClean="0"/>
              <a:t>01/04/2025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00820-22E5-41B7-9C7D-5A5EF53C7B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90060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E912B-917B-4C51-B3E2-C19CAA31DC1D}" type="datetimeFigureOut">
              <a:rPr lang="en-GB" smtClean="0"/>
              <a:t>01/04/2025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00820-22E5-41B7-9C7D-5A5EF53C7B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02700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2" y="365128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215" b="1"/>
            </a:lvl1pPr>
            <a:lvl2pPr marL="422041" indent="0">
              <a:buNone/>
              <a:defRPr sz="1846" b="1"/>
            </a:lvl2pPr>
            <a:lvl3pPr marL="844083" indent="0">
              <a:buNone/>
              <a:defRPr sz="1662" b="1"/>
            </a:lvl3pPr>
            <a:lvl4pPr marL="1266124" indent="0">
              <a:buNone/>
              <a:defRPr sz="1477" b="1"/>
            </a:lvl4pPr>
            <a:lvl5pPr marL="1688165" indent="0">
              <a:buNone/>
              <a:defRPr sz="1477" b="1"/>
            </a:lvl5pPr>
            <a:lvl6pPr marL="2110207" indent="0">
              <a:buNone/>
              <a:defRPr sz="1477" b="1"/>
            </a:lvl6pPr>
            <a:lvl7pPr marL="2532248" indent="0">
              <a:buNone/>
              <a:defRPr sz="1477" b="1"/>
            </a:lvl7pPr>
            <a:lvl8pPr marL="2954289" indent="0">
              <a:buNone/>
              <a:defRPr sz="1477" b="1"/>
            </a:lvl8pPr>
            <a:lvl9pPr marL="3376331" indent="0">
              <a:buNone/>
              <a:defRPr sz="1477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215" b="1"/>
            </a:lvl1pPr>
            <a:lvl2pPr marL="422041" indent="0">
              <a:buNone/>
              <a:defRPr sz="1846" b="1"/>
            </a:lvl2pPr>
            <a:lvl3pPr marL="844083" indent="0">
              <a:buNone/>
              <a:defRPr sz="1662" b="1"/>
            </a:lvl3pPr>
            <a:lvl4pPr marL="1266124" indent="0">
              <a:buNone/>
              <a:defRPr sz="1477" b="1"/>
            </a:lvl4pPr>
            <a:lvl5pPr marL="1688165" indent="0">
              <a:buNone/>
              <a:defRPr sz="1477" b="1"/>
            </a:lvl5pPr>
            <a:lvl6pPr marL="2110207" indent="0">
              <a:buNone/>
              <a:defRPr sz="1477" b="1"/>
            </a:lvl6pPr>
            <a:lvl7pPr marL="2532248" indent="0">
              <a:buNone/>
              <a:defRPr sz="1477" b="1"/>
            </a:lvl7pPr>
            <a:lvl8pPr marL="2954289" indent="0">
              <a:buNone/>
              <a:defRPr sz="1477" b="1"/>
            </a:lvl8pPr>
            <a:lvl9pPr marL="3376331" indent="0">
              <a:buNone/>
              <a:defRPr sz="1477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E912B-917B-4C51-B3E2-C19CAA31DC1D}" type="datetimeFigureOut">
              <a:rPr lang="en-GB" smtClean="0"/>
              <a:t>01/04/2025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00820-22E5-41B7-9C7D-5A5EF53C7B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99696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E912B-917B-4C51-B3E2-C19CAA31DC1D}" type="datetimeFigureOut">
              <a:rPr lang="en-GB" smtClean="0"/>
              <a:t>01/04/2025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00820-22E5-41B7-9C7D-5A5EF53C7B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608986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E912B-917B-4C51-B3E2-C19CAA31DC1D}" type="datetimeFigureOut">
              <a:rPr lang="en-GB" smtClean="0"/>
              <a:t>01/04/2025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00820-22E5-41B7-9C7D-5A5EF53C7B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34092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2" y="457200"/>
            <a:ext cx="2949178" cy="1600200"/>
          </a:xfrm>
        </p:spPr>
        <p:txBody>
          <a:bodyPr anchor="b"/>
          <a:lstStyle>
            <a:lvl1pPr>
              <a:defRPr sz="295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2954"/>
            </a:lvl1pPr>
            <a:lvl2pPr>
              <a:defRPr sz="2585"/>
            </a:lvl2pPr>
            <a:lvl3pPr>
              <a:defRPr sz="2215"/>
            </a:lvl3pPr>
            <a:lvl4pPr>
              <a:defRPr sz="1846"/>
            </a:lvl4pPr>
            <a:lvl5pPr>
              <a:defRPr sz="1846"/>
            </a:lvl5pPr>
            <a:lvl6pPr>
              <a:defRPr sz="1846"/>
            </a:lvl6pPr>
            <a:lvl7pPr>
              <a:defRPr sz="1846"/>
            </a:lvl7pPr>
            <a:lvl8pPr>
              <a:defRPr sz="1846"/>
            </a:lvl8pPr>
            <a:lvl9pPr>
              <a:defRPr sz="1846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2" y="2057400"/>
            <a:ext cx="2949178" cy="3811588"/>
          </a:xfrm>
        </p:spPr>
        <p:txBody>
          <a:bodyPr/>
          <a:lstStyle>
            <a:lvl1pPr marL="0" indent="0">
              <a:buNone/>
              <a:defRPr sz="1477"/>
            </a:lvl1pPr>
            <a:lvl2pPr marL="422041" indent="0">
              <a:buNone/>
              <a:defRPr sz="1292"/>
            </a:lvl2pPr>
            <a:lvl3pPr marL="844083" indent="0">
              <a:buNone/>
              <a:defRPr sz="1108"/>
            </a:lvl3pPr>
            <a:lvl4pPr marL="1266124" indent="0">
              <a:buNone/>
              <a:defRPr sz="923"/>
            </a:lvl4pPr>
            <a:lvl5pPr marL="1688165" indent="0">
              <a:buNone/>
              <a:defRPr sz="923"/>
            </a:lvl5pPr>
            <a:lvl6pPr marL="2110207" indent="0">
              <a:buNone/>
              <a:defRPr sz="923"/>
            </a:lvl6pPr>
            <a:lvl7pPr marL="2532248" indent="0">
              <a:buNone/>
              <a:defRPr sz="923"/>
            </a:lvl7pPr>
            <a:lvl8pPr marL="2954289" indent="0">
              <a:buNone/>
              <a:defRPr sz="923"/>
            </a:lvl8pPr>
            <a:lvl9pPr marL="3376331" indent="0">
              <a:buNone/>
              <a:defRPr sz="92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E912B-917B-4C51-B3E2-C19CAA31DC1D}" type="datetimeFigureOut">
              <a:rPr lang="en-GB" smtClean="0"/>
              <a:t>01/04/2025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00820-22E5-41B7-9C7D-5A5EF53C7B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6227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45121-17D0-4773-8EDD-E2395B4164E9}" type="datetimeFigureOut">
              <a:rPr lang="en-GB" smtClean="0"/>
              <a:t>01/04/2025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D3A71-AF6C-4F49-AC4D-990ABFDB23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101297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2" y="457200"/>
            <a:ext cx="2949178" cy="1600200"/>
          </a:xfrm>
        </p:spPr>
        <p:txBody>
          <a:bodyPr anchor="b"/>
          <a:lstStyle>
            <a:lvl1pPr>
              <a:defRPr sz="295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2954"/>
            </a:lvl1pPr>
            <a:lvl2pPr marL="422041" indent="0">
              <a:buNone/>
              <a:defRPr sz="2585"/>
            </a:lvl2pPr>
            <a:lvl3pPr marL="844083" indent="0">
              <a:buNone/>
              <a:defRPr sz="2215"/>
            </a:lvl3pPr>
            <a:lvl4pPr marL="1266124" indent="0">
              <a:buNone/>
              <a:defRPr sz="1846"/>
            </a:lvl4pPr>
            <a:lvl5pPr marL="1688165" indent="0">
              <a:buNone/>
              <a:defRPr sz="1846"/>
            </a:lvl5pPr>
            <a:lvl6pPr marL="2110207" indent="0">
              <a:buNone/>
              <a:defRPr sz="1846"/>
            </a:lvl6pPr>
            <a:lvl7pPr marL="2532248" indent="0">
              <a:buNone/>
              <a:defRPr sz="1846"/>
            </a:lvl7pPr>
            <a:lvl8pPr marL="2954289" indent="0">
              <a:buNone/>
              <a:defRPr sz="1846"/>
            </a:lvl8pPr>
            <a:lvl9pPr marL="3376331" indent="0">
              <a:buNone/>
              <a:defRPr sz="1846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2" y="2057400"/>
            <a:ext cx="2949178" cy="3811588"/>
          </a:xfrm>
        </p:spPr>
        <p:txBody>
          <a:bodyPr/>
          <a:lstStyle>
            <a:lvl1pPr marL="0" indent="0">
              <a:buNone/>
              <a:defRPr sz="1477"/>
            </a:lvl1pPr>
            <a:lvl2pPr marL="422041" indent="0">
              <a:buNone/>
              <a:defRPr sz="1292"/>
            </a:lvl2pPr>
            <a:lvl3pPr marL="844083" indent="0">
              <a:buNone/>
              <a:defRPr sz="1108"/>
            </a:lvl3pPr>
            <a:lvl4pPr marL="1266124" indent="0">
              <a:buNone/>
              <a:defRPr sz="923"/>
            </a:lvl4pPr>
            <a:lvl5pPr marL="1688165" indent="0">
              <a:buNone/>
              <a:defRPr sz="923"/>
            </a:lvl5pPr>
            <a:lvl6pPr marL="2110207" indent="0">
              <a:buNone/>
              <a:defRPr sz="923"/>
            </a:lvl6pPr>
            <a:lvl7pPr marL="2532248" indent="0">
              <a:buNone/>
              <a:defRPr sz="923"/>
            </a:lvl7pPr>
            <a:lvl8pPr marL="2954289" indent="0">
              <a:buNone/>
              <a:defRPr sz="923"/>
            </a:lvl8pPr>
            <a:lvl9pPr marL="3376331" indent="0">
              <a:buNone/>
              <a:defRPr sz="92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E912B-917B-4C51-B3E2-C19CAA31DC1D}" type="datetimeFigureOut">
              <a:rPr lang="en-GB" smtClean="0"/>
              <a:t>01/04/2025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00820-22E5-41B7-9C7D-5A5EF53C7B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691699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E912B-917B-4C51-B3E2-C19CAA31DC1D}" type="datetimeFigureOut">
              <a:rPr lang="en-GB" smtClean="0"/>
              <a:t>01/04/2025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00820-22E5-41B7-9C7D-5A5EF53C7B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75558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E912B-917B-4C51-B3E2-C19CAA31DC1D}" type="datetimeFigureOut">
              <a:rPr lang="en-GB" smtClean="0"/>
              <a:t>01/04/2025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00820-22E5-41B7-9C7D-5A5EF53C7B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2982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45121-17D0-4773-8EDD-E2395B4164E9}" type="datetimeFigureOut">
              <a:rPr lang="en-GB" smtClean="0"/>
              <a:t>01/04/2025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D3A71-AF6C-4F49-AC4D-990ABFDB23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14287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45121-17D0-4773-8EDD-E2395B4164E9}" type="datetimeFigureOut">
              <a:rPr lang="en-GB" smtClean="0"/>
              <a:t>01/04/2025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D3A71-AF6C-4F49-AC4D-990ABFDB23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15645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45121-17D0-4773-8EDD-E2395B4164E9}" type="datetimeFigureOut">
              <a:rPr lang="en-GB" smtClean="0"/>
              <a:t>01/04/2025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D3A71-AF6C-4F49-AC4D-990ABFDB23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95356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45121-17D0-4773-8EDD-E2395B4164E9}" type="datetimeFigureOut">
              <a:rPr lang="en-GB" smtClean="0"/>
              <a:t>01/04/2025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D3A71-AF6C-4F49-AC4D-990ABFDB23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70940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45121-17D0-4773-8EDD-E2395B4164E9}" type="datetimeFigureOut">
              <a:rPr lang="en-GB" smtClean="0"/>
              <a:t>01/04/2025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D3A71-AF6C-4F49-AC4D-990ABFDB23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28354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45121-17D0-4773-8EDD-E2395B4164E9}" type="datetimeFigureOut">
              <a:rPr lang="en-GB" smtClean="0"/>
              <a:t>01/04/2025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D3A71-AF6C-4F49-AC4D-990ABFDB23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69505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45121-17D0-4773-8EDD-E2395B4164E9}" type="datetimeFigureOut">
              <a:rPr lang="en-GB" smtClean="0"/>
              <a:t>01/04/2025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D3A71-AF6C-4F49-AC4D-990ABFDB23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90952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645121-17D0-4773-8EDD-E2395B4164E9}" type="datetimeFigureOut">
              <a:rPr lang="en-GB" smtClean="0"/>
              <a:t>01/04/2025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91D3A71-AF6C-4F49-AC4D-990ABFDB23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8170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1" y="36512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1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3E912B-917B-4C51-B3E2-C19CAA31DC1D}" type="datetimeFigureOut">
              <a:rPr lang="en-GB" smtClean="0"/>
              <a:t>01/04/2025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1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B00820-22E5-41B7-9C7D-5A5EF53C7B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9146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844083" rtl="0" eaLnBrk="1" latinLnBrk="0" hangingPunct="1">
        <a:lnSpc>
          <a:spcPct val="90000"/>
        </a:lnSpc>
        <a:spcBef>
          <a:spcPct val="0"/>
        </a:spcBef>
        <a:buNone/>
        <a:defRPr sz="406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1021" indent="-211021" algn="l" defTabSz="844083" rtl="0" eaLnBrk="1" latinLnBrk="0" hangingPunct="1">
        <a:lnSpc>
          <a:spcPct val="90000"/>
        </a:lnSpc>
        <a:spcBef>
          <a:spcPts val="923"/>
        </a:spcBef>
        <a:buFont typeface="Arial" panose="020B0604020202020204" pitchFamily="34" charset="0"/>
        <a:buChar char="•"/>
        <a:defRPr sz="2585" kern="1200">
          <a:solidFill>
            <a:schemeClr val="tx1"/>
          </a:solidFill>
          <a:latin typeface="+mn-lt"/>
          <a:ea typeface="+mn-ea"/>
          <a:cs typeface="+mn-cs"/>
        </a:defRPr>
      </a:lvl1pPr>
      <a:lvl2pPr marL="633062" indent="-211021" algn="l" defTabSz="844083" rtl="0" eaLnBrk="1" latinLnBrk="0" hangingPunct="1">
        <a:lnSpc>
          <a:spcPct val="90000"/>
        </a:lnSpc>
        <a:spcBef>
          <a:spcPts val="462"/>
        </a:spcBef>
        <a:buFont typeface="Arial" panose="020B0604020202020204" pitchFamily="34" charset="0"/>
        <a:buChar char="•"/>
        <a:defRPr sz="2215" kern="1200">
          <a:solidFill>
            <a:schemeClr val="tx1"/>
          </a:solidFill>
          <a:latin typeface="+mn-lt"/>
          <a:ea typeface="+mn-ea"/>
          <a:cs typeface="+mn-cs"/>
        </a:defRPr>
      </a:lvl2pPr>
      <a:lvl3pPr marL="1055103" indent="-211021" algn="l" defTabSz="844083" rtl="0" eaLnBrk="1" latinLnBrk="0" hangingPunct="1">
        <a:lnSpc>
          <a:spcPct val="90000"/>
        </a:lnSpc>
        <a:spcBef>
          <a:spcPts val="462"/>
        </a:spcBef>
        <a:buFont typeface="Arial" panose="020B0604020202020204" pitchFamily="34" charset="0"/>
        <a:buChar char="•"/>
        <a:defRPr sz="1846" kern="1200">
          <a:solidFill>
            <a:schemeClr val="tx1"/>
          </a:solidFill>
          <a:latin typeface="+mn-lt"/>
          <a:ea typeface="+mn-ea"/>
          <a:cs typeface="+mn-cs"/>
        </a:defRPr>
      </a:lvl3pPr>
      <a:lvl4pPr marL="1477145" indent="-211021" algn="l" defTabSz="844083" rtl="0" eaLnBrk="1" latinLnBrk="0" hangingPunct="1">
        <a:lnSpc>
          <a:spcPct val="90000"/>
        </a:lnSpc>
        <a:spcBef>
          <a:spcPts val="462"/>
        </a:spcBef>
        <a:buFont typeface="Arial" panose="020B0604020202020204" pitchFamily="34" charset="0"/>
        <a:buChar char="•"/>
        <a:defRPr sz="1662" kern="1200">
          <a:solidFill>
            <a:schemeClr val="tx1"/>
          </a:solidFill>
          <a:latin typeface="+mn-lt"/>
          <a:ea typeface="+mn-ea"/>
          <a:cs typeface="+mn-cs"/>
        </a:defRPr>
      </a:lvl4pPr>
      <a:lvl5pPr marL="1899186" indent="-211021" algn="l" defTabSz="844083" rtl="0" eaLnBrk="1" latinLnBrk="0" hangingPunct="1">
        <a:lnSpc>
          <a:spcPct val="90000"/>
        </a:lnSpc>
        <a:spcBef>
          <a:spcPts val="462"/>
        </a:spcBef>
        <a:buFont typeface="Arial" panose="020B0604020202020204" pitchFamily="34" charset="0"/>
        <a:buChar char="•"/>
        <a:defRPr sz="1662" kern="1200">
          <a:solidFill>
            <a:schemeClr val="tx1"/>
          </a:solidFill>
          <a:latin typeface="+mn-lt"/>
          <a:ea typeface="+mn-ea"/>
          <a:cs typeface="+mn-cs"/>
        </a:defRPr>
      </a:lvl5pPr>
      <a:lvl6pPr marL="2321227" indent="-211021" algn="l" defTabSz="844083" rtl="0" eaLnBrk="1" latinLnBrk="0" hangingPunct="1">
        <a:lnSpc>
          <a:spcPct val="90000"/>
        </a:lnSpc>
        <a:spcBef>
          <a:spcPts val="462"/>
        </a:spcBef>
        <a:buFont typeface="Arial" panose="020B0604020202020204" pitchFamily="34" charset="0"/>
        <a:buChar char="•"/>
        <a:defRPr sz="1662" kern="1200">
          <a:solidFill>
            <a:schemeClr val="tx1"/>
          </a:solidFill>
          <a:latin typeface="+mn-lt"/>
          <a:ea typeface="+mn-ea"/>
          <a:cs typeface="+mn-cs"/>
        </a:defRPr>
      </a:lvl6pPr>
      <a:lvl7pPr marL="2743269" indent="-211021" algn="l" defTabSz="844083" rtl="0" eaLnBrk="1" latinLnBrk="0" hangingPunct="1">
        <a:lnSpc>
          <a:spcPct val="90000"/>
        </a:lnSpc>
        <a:spcBef>
          <a:spcPts val="462"/>
        </a:spcBef>
        <a:buFont typeface="Arial" panose="020B0604020202020204" pitchFamily="34" charset="0"/>
        <a:buChar char="•"/>
        <a:defRPr sz="1662" kern="1200">
          <a:solidFill>
            <a:schemeClr val="tx1"/>
          </a:solidFill>
          <a:latin typeface="+mn-lt"/>
          <a:ea typeface="+mn-ea"/>
          <a:cs typeface="+mn-cs"/>
        </a:defRPr>
      </a:lvl7pPr>
      <a:lvl8pPr marL="3165310" indent="-211021" algn="l" defTabSz="844083" rtl="0" eaLnBrk="1" latinLnBrk="0" hangingPunct="1">
        <a:lnSpc>
          <a:spcPct val="90000"/>
        </a:lnSpc>
        <a:spcBef>
          <a:spcPts val="462"/>
        </a:spcBef>
        <a:buFont typeface="Arial" panose="020B0604020202020204" pitchFamily="34" charset="0"/>
        <a:buChar char="•"/>
        <a:defRPr sz="1662" kern="1200">
          <a:solidFill>
            <a:schemeClr val="tx1"/>
          </a:solidFill>
          <a:latin typeface="+mn-lt"/>
          <a:ea typeface="+mn-ea"/>
          <a:cs typeface="+mn-cs"/>
        </a:defRPr>
      </a:lvl8pPr>
      <a:lvl9pPr marL="3587351" indent="-211021" algn="l" defTabSz="844083" rtl="0" eaLnBrk="1" latinLnBrk="0" hangingPunct="1">
        <a:lnSpc>
          <a:spcPct val="90000"/>
        </a:lnSpc>
        <a:spcBef>
          <a:spcPts val="462"/>
        </a:spcBef>
        <a:buFont typeface="Arial" panose="020B0604020202020204" pitchFamily="34" charset="0"/>
        <a:buChar char="•"/>
        <a:defRPr sz="166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1pPr>
      <a:lvl2pPr marL="422041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2pPr>
      <a:lvl3pPr marL="844083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3pPr>
      <a:lvl4pPr marL="1266124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4pPr>
      <a:lvl5pPr marL="1688165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5pPr>
      <a:lvl6pPr marL="2110207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6pPr>
      <a:lvl7pPr marL="2532248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7pPr>
      <a:lvl8pPr marL="2954289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8pPr>
      <a:lvl9pPr marL="3376331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.png"/><Relationship Id="rId7" Type="http://schemas.openxmlformats.org/officeDocument/2006/relationships/image" Target="../media/image6.sv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.png"/><Relationship Id="rId4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.png"/><Relationship Id="rId4" Type="http://schemas.openxmlformats.org/officeDocument/2006/relationships/image" Target="../media/image2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8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B83293A-7DE4-70E3-1281-8ACCDD44CE9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725" b="14052"/>
          <a:stretch/>
        </p:blipFill>
        <p:spPr>
          <a:xfrm>
            <a:off x="482600" y="2789670"/>
            <a:ext cx="3968749" cy="1278660"/>
          </a:xfrm>
          <a:prstGeom prst="rect">
            <a:avLst/>
          </a:prstGeom>
        </p:spPr>
      </p:pic>
      <p:pic>
        <p:nvPicPr>
          <p:cNvPr id="9" name="Picture 8" descr="A logo for a community&#10;&#10;AI-generated content may be incorrect.">
            <a:extLst>
              <a:ext uri="{FF2B5EF4-FFF2-40B4-BE49-F238E27FC236}">
                <a16:creationId xmlns:a16="http://schemas.microsoft.com/office/drawing/2014/main" id="{52482AB0-819B-094F-6F85-4911D2B8AE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873" r="33069"/>
          <a:stretch/>
        </p:blipFill>
        <p:spPr>
          <a:xfrm>
            <a:off x="4692648" y="2512379"/>
            <a:ext cx="3968751" cy="1833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95492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>
            <a:extLst>
              <a:ext uri="{FF2B5EF4-FFF2-40B4-BE49-F238E27FC236}">
                <a16:creationId xmlns:a16="http://schemas.microsoft.com/office/drawing/2014/main" id="{8C1C6038-3D11-4787-BC5F-BC84492B2048}"/>
              </a:ext>
            </a:extLst>
          </p:cNvPr>
          <p:cNvSpPr txBox="1"/>
          <p:nvPr/>
        </p:nvSpPr>
        <p:spPr>
          <a:xfrm>
            <a:off x="153188" y="1383475"/>
            <a:ext cx="3581387" cy="38553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15" b="1" dirty="0">
                <a:latin typeface="+mj-lt"/>
              </a:rPr>
              <a:t>Group or Focus: </a:t>
            </a:r>
            <a:r>
              <a:rPr lang="en-GB" sz="1015" dirty="0">
                <a:latin typeface="+mj-lt"/>
              </a:rPr>
              <a:t>Any sports group or team. Limited audience but can imagine this working doing with familiar people - used to chatting - different dynamic. You go to their space and show you understand their bond. </a:t>
            </a:r>
          </a:p>
          <a:p>
            <a:endParaRPr lang="en-GB" sz="1015" dirty="0">
              <a:latin typeface="+mj-lt"/>
            </a:endParaRPr>
          </a:p>
          <a:p>
            <a:r>
              <a:rPr lang="en-GB" sz="1015" b="1" dirty="0">
                <a:latin typeface="+mj-lt"/>
              </a:rPr>
              <a:t>What is the tool trying to do specifically?  </a:t>
            </a:r>
          </a:p>
          <a:p>
            <a:r>
              <a:rPr lang="en-GB" sz="1015" dirty="0">
                <a:latin typeface="+mj-lt"/>
              </a:rPr>
              <a:t>Use a common theme like sport as the basis for a discussion about something else, using language that speaks to the team dynamics/roles etc. </a:t>
            </a:r>
          </a:p>
          <a:p>
            <a:r>
              <a:rPr lang="en-GB" sz="1015" dirty="0">
                <a:latin typeface="+mj-lt"/>
              </a:rPr>
              <a:t>Could you imagine the pitch as a set up for a different theme – e.g. the environment – your team are trying to score a big win for Net Zero, but the opposing team are trying to stop this – what roles could the attackers play, what could defence be doing? </a:t>
            </a:r>
          </a:p>
          <a:p>
            <a:r>
              <a:rPr lang="en-GB" sz="1015" dirty="0">
                <a:latin typeface="+mj-lt"/>
              </a:rPr>
              <a:t>Show how issues/topics interlink/work/ fit together – teamwork </a:t>
            </a:r>
          </a:p>
          <a:p>
            <a:r>
              <a:rPr lang="en-GB" sz="1015" dirty="0">
                <a:latin typeface="+mj-lt"/>
              </a:rPr>
              <a:t>Communicating in a way that people can understand and relate to. </a:t>
            </a:r>
          </a:p>
          <a:p>
            <a:r>
              <a:rPr lang="en-GB" sz="1015" b="1" dirty="0">
                <a:latin typeface="+mj-lt"/>
              </a:rPr>
              <a:t>What are the instructions for using the tool?  </a:t>
            </a:r>
          </a:p>
          <a:p>
            <a:r>
              <a:rPr lang="en-GB" sz="1015" dirty="0">
                <a:latin typeface="+mj-lt"/>
              </a:rPr>
              <a:t>Ask specific questions that might relate to the sport directly</a:t>
            </a:r>
          </a:p>
          <a:p>
            <a:r>
              <a:rPr lang="en-GB" sz="1015" dirty="0">
                <a:latin typeface="+mj-lt"/>
              </a:rPr>
              <a:t>Think about their pitch, roles, relationships, management </a:t>
            </a:r>
          </a:p>
          <a:p>
            <a:r>
              <a:rPr lang="en-GB" sz="1015" dirty="0">
                <a:latin typeface="+mj-lt"/>
              </a:rPr>
              <a:t>Draw or represent their pitch, can you make it specifically their pitch? </a:t>
            </a:r>
          </a:p>
          <a:p>
            <a:r>
              <a:rPr lang="en-GB" sz="1015" dirty="0">
                <a:latin typeface="+mj-lt"/>
              </a:rPr>
              <a:t>If you can get them to add their names to the different positions. </a:t>
            </a:r>
          </a:p>
          <a:p>
            <a:r>
              <a:rPr lang="en-GB" sz="1015" dirty="0">
                <a:latin typeface="+mj-lt"/>
              </a:rPr>
              <a:t>CRIB sheet for each role i.e. Defender – stops the issue worsening, Attacker – Drives the issue forward</a:t>
            </a:r>
            <a:r>
              <a:rPr lang="en-GB" sz="1108" dirty="0">
                <a:latin typeface="+mj-lt"/>
              </a:rPr>
              <a:t>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C4BF1CD-6487-4A2E-BF27-DF87D1BACA1B}"/>
              </a:ext>
            </a:extLst>
          </p:cNvPr>
          <p:cNvSpPr txBox="1"/>
          <p:nvPr/>
        </p:nvSpPr>
        <p:spPr>
          <a:xfrm>
            <a:off x="153189" y="491151"/>
            <a:ext cx="3170784" cy="4331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15" b="1" dirty="0">
                <a:solidFill>
                  <a:srgbClr val="59B04A"/>
                </a:solidFill>
              </a:rPr>
              <a:t>Team Talk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5C8C671-712F-4A78-986F-274A37D96D6C}"/>
              </a:ext>
            </a:extLst>
          </p:cNvPr>
          <p:cNvSpPr txBox="1"/>
          <p:nvPr/>
        </p:nvSpPr>
        <p:spPr>
          <a:xfrm>
            <a:off x="153190" y="865172"/>
            <a:ext cx="3716752" cy="546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77" dirty="0">
                <a:solidFill>
                  <a:srgbClr val="59B04A"/>
                </a:solidFill>
              </a:rPr>
              <a:t>Think about their pitch, roles, relationships, management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1963891-19C6-4A96-BD45-B9A63224F54B}"/>
              </a:ext>
            </a:extLst>
          </p:cNvPr>
          <p:cNvSpPr txBox="1"/>
          <p:nvPr/>
        </p:nvSpPr>
        <p:spPr>
          <a:xfrm>
            <a:off x="153189" y="5544677"/>
            <a:ext cx="3170784" cy="5367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015" dirty="0">
                <a:latin typeface="+mj-lt"/>
              </a:rPr>
              <a:t>Version created by: </a:t>
            </a:r>
          </a:p>
          <a:p>
            <a:pPr>
              <a:lnSpc>
                <a:spcPct val="150000"/>
              </a:lnSpc>
            </a:pPr>
            <a:r>
              <a:rPr lang="en-GB" sz="1015" dirty="0">
                <a:latin typeface="+mj-lt"/>
              </a:rPr>
              <a:t>Date: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1122345D-3DF6-418A-9E0D-33FB34FB7DB1}"/>
              </a:ext>
            </a:extLst>
          </p:cNvPr>
          <p:cNvGrpSpPr/>
          <p:nvPr/>
        </p:nvGrpSpPr>
        <p:grpSpPr>
          <a:xfrm>
            <a:off x="153189" y="6010766"/>
            <a:ext cx="3170921" cy="492806"/>
            <a:chOff x="190256" y="6079901"/>
            <a:chExt cx="3435164" cy="533873"/>
          </a:xfrm>
        </p:grpSpPr>
        <p:pic>
          <p:nvPicPr>
            <p:cNvPr id="27" name="Picture 26" descr="A logo for a community&#10;&#10;Description automatically generated">
              <a:extLst>
                <a:ext uri="{FF2B5EF4-FFF2-40B4-BE49-F238E27FC236}">
                  <a16:creationId xmlns:a16="http://schemas.microsoft.com/office/drawing/2014/main" id="{B415BA77-830E-4BF3-A263-2BE13B53ED5D}"/>
                </a:ext>
              </a:extLst>
            </p:cNvPr>
            <p:cNvPicPr/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772" r="36966" b="5715"/>
            <a:stretch/>
          </p:blipFill>
          <p:spPr>
            <a:xfrm>
              <a:off x="190256" y="6079901"/>
              <a:ext cx="1247199" cy="533873"/>
            </a:xfrm>
            <a:prstGeom prst="rect">
              <a:avLst/>
            </a:prstGeom>
          </p:spPr>
        </p:pic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5229C82A-65C0-4C44-A5DB-3CA54C1C922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725" b="14052"/>
            <a:stretch/>
          </p:blipFill>
          <p:spPr>
            <a:xfrm>
              <a:off x="1976944" y="6079901"/>
              <a:ext cx="1648476" cy="531105"/>
            </a:xfrm>
            <a:prstGeom prst="rect">
              <a:avLst/>
            </a:prstGeom>
          </p:spPr>
        </p:pic>
      </p:grp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D7374C9-70DA-4E22-BF60-1E137F0288CD}"/>
              </a:ext>
            </a:extLst>
          </p:cNvPr>
          <p:cNvCxnSpPr/>
          <p:nvPr/>
        </p:nvCxnSpPr>
        <p:spPr>
          <a:xfrm>
            <a:off x="3869941" y="263769"/>
            <a:ext cx="0" cy="63304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Graphic 3">
            <a:extLst>
              <a:ext uri="{FF2B5EF4-FFF2-40B4-BE49-F238E27FC236}">
                <a16:creationId xmlns:a16="http://schemas.microsoft.com/office/drawing/2014/main" id="{DC438F3F-0897-4890-B661-2A910638E30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600622" y="1514783"/>
            <a:ext cx="2334449" cy="1598937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A2FC0057-EC5C-4983-BB89-468147A1EBD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075014" y="1514783"/>
            <a:ext cx="2334449" cy="1598937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F39CBAB1-E0BA-454D-A309-C8E93D403AD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600622" y="3309558"/>
            <a:ext cx="2334449" cy="1598937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08138F40-B6B0-4927-86F5-B4E36DFFC0B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4075014" y="3309558"/>
            <a:ext cx="2334449" cy="1598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98899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468AE88A-59A9-4F70-A187-400EB11CE8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12627" y="3248758"/>
            <a:ext cx="3555731" cy="2470932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D7374C9-70DA-4E22-BF60-1E137F0288CD}"/>
              </a:ext>
            </a:extLst>
          </p:cNvPr>
          <p:cNvCxnSpPr/>
          <p:nvPr/>
        </p:nvCxnSpPr>
        <p:spPr>
          <a:xfrm>
            <a:off x="3442882" y="263769"/>
            <a:ext cx="0" cy="63304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0C85EC6E-2176-4B4D-86C7-5518E955F81C}"/>
              </a:ext>
            </a:extLst>
          </p:cNvPr>
          <p:cNvSpPr txBox="1"/>
          <p:nvPr/>
        </p:nvSpPr>
        <p:spPr>
          <a:xfrm>
            <a:off x="3755256" y="834757"/>
            <a:ext cx="3170784" cy="4331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15" b="1" u="sng" dirty="0">
                <a:solidFill>
                  <a:srgbClr val="59B04A"/>
                </a:solidFill>
              </a:rPr>
              <a:t>Passing Practice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C8B360C-140B-4911-8FF0-B3F09FE21B22}"/>
              </a:ext>
            </a:extLst>
          </p:cNvPr>
          <p:cNvSpPr txBox="1"/>
          <p:nvPr/>
        </p:nvSpPr>
        <p:spPr>
          <a:xfrm>
            <a:off x="153189" y="1865759"/>
            <a:ext cx="3170784" cy="2976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8" b="1" dirty="0">
                <a:latin typeface="+mj-lt"/>
              </a:rPr>
              <a:t>Group or Focus: </a:t>
            </a:r>
            <a:r>
              <a:rPr lang="en-GB" sz="1108" dirty="0">
                <a:latin typeface="+mj-lt"/>
              </a:rPr>
              <a:t>Any sports group or team. Limited audience but can imagine this working doing with familiar people - used to chatting - different dynamic. You go to their space and show you understand their bond. </a:t>
            </a:r>
          </a:p>
          <a:p>
            <a:endParaRPr lang="en-GB" sz="1108" dirty="0">
              <a:latin typeface="+mj-lt"/>
            </a:endParaRPr>
          </a:p>
          <a:p>
            <a:r>
              <a:rPr lang="en-GB" sz="1108" b="1" dirty="0">
                <a:latin typeface="+mj-lt"/>
              </a:rPr>
              <a:t>What is the tool trying to do specifically?  </a:t>
            </a:r>
          </a:p>
          <a:p>
            <a:r>
              <a:rPr lang="en-GB" sz="1108" dirty="0">
                <a:latin typeface="+mj-lt"/>
              </a:rPr>
              <a:t>Take the metaphor of the team and use that to frame what you're talking about</a:t>
            </a:r>
          </a:p>
          <a:p>
            <a:r>
              <a:rPr lang="en-GB" sz="1108" dirty="0">
                <a:latin typeface="+mj-lt"/>
              </a:rPr>
              <a:t>More space for fun + laughing - specific questions only.  </a:t>
            </a:r>
          </a:p>
          <a:p>
            <a:endParaRPr lang="en-GB" sz="1108" dirty="0">
              <a:latin typeface="+mj-lt"/>
            </a:endParaRPr>
          </a:p>
          <a:p>
            <a:r>
              <a:rPr lang="en-GB" sz="1108" b="1" dirty="0">
                <a:latin typeface="+mj-lt"/>
              </a:rPr>
              <a:t>What are the instructions for using the tool?  </a:t>
            </a:r>
          </a:p>
          <a:p>
            <a:r>
              <a:rPr lang="en-GB" sz="1108" dirty="0">
                <a:latin typeface="+mj-lt"/>
              </a:rPr>
              <a:t>Have a prompt that a small group responds to then ‘pass’ it to another group</a:t>
            </a:r>
          </a:p>
          <a:p>
            <a:r>
              <a:rPr lang="en-GB" sz="1108" dirty="0">
                <a:latin typeface="+mj-lt"/>
              </a:rPr>
              <a:t>You can have multiple prompts being passed around </a:t>
            </a:r>
          </a:p>
          <a:p>
            <a:endParaRPr lang="en-GB" sz="1015" dirty="0"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30703CD-1810-469C-B979-F5762765B0D8}"/>
              </a:ext>
            </a:extLst>
          </p:cNvPr>
          <p:cNvSpPr txBox="1"/>
          <p:nvPr/>
        </p:nvSpPr>
        <p:spPr>
          <a:xfrm>
            <a:off x="153189" y="591185"/>
            <a:ext cx="3170784" cy="546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954" b="1" dirty="0">
                <a:solidFill>
                  <a:srgbClr val="59B04A"/>
                </a:solidFill>
              </a:rPr>
              <a:t>Team Talk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3B03C31-AE6B-4AC0-812D-41B8787CA006}"/>
              </a:ext>
            </a:extLst>
          </p:cNvPr>
          <p:cNvSpPr txBox="1"/>
          <p:nvPr/>
        </p:nvSpPr>
        <p:spPr>
          <a:xfrm>
            <a:off x="153190" y="1127526"/>
            <a:ext cx="3170781" cy="660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46" dirty="0">
                <a:solidFill>
                  <a:srgbClr val="59B04A"/>
                </a:solidFill>
              </a:rPr>
              <a:t>Think about their pitch, roles, relationships, management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FD84BC0-EB7A-40B6-80EC-BF194EB849EB}"/>
              </a:ext>
            </a:extLst>
          </p:cNvPr>
          <p:cNvSpPr txBox="1"/>
          <p:nvPr/>
        </p:nvSpPr>
        <p:spPr>
          <a:xfrm>
            <a:off x="153189" y="5334169"/>
            <a:ext cx="3170784" cy="5367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015" dirty="0">
                <a:latin typeface="+mj-lt"/>
              </a:rPr>
              <a:t>Version created by: </a:t>
            </a:r>
          </a:p>
          <a:p>
            <a:pPr>
              <a:lnSpc>
                <a:spcPct val="150000"/>
              </a:lnSpc>
            </a:pPr>
            <a:r>
              <a:rPr lang="en-GB" sz="1015" dirty="0">
                <a:latin typeface="+mj-lt"/>
              </a:rPr>
              <a:t>Date: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CBAC9895-62CB-46D3-98D6-9F461E16FF0D}"/>
              </a:ext>
            </a:extLst>
          </p:cNvPr>
          <p:cNvGrpSpPr/>
          <p:nvPr/>
        </p:nvGrpSpPr>
        <p:grpSpPr>
          <a:xfrm>
            <a:off x="153189" y="5903772"/>
            <a:ext cx="3170921" cy="492806"/>
            <a:chOff x="190256" y="6079901"/>
            <a:chExt cx="3435164" cy="533873"/>
          </a:xfrm>
        </p:grpSpPr>
        <p:pic>
          <p:nvPicPr>
            <p:cNvPr id="30" name="Picture 29" descr="A logo for a community&#10;&#10;Description automatically generated">
              <a:extLst>
                <a:ext uri="{FF2B5EF4-FFF2-40B4-BE49-F238E27FC236}">
                  <a16:creationId xmlns:a16="http://schemas.microsoft.com/office/drawing/2014/main" id="{8BC24A0D-C280-44EC-B14F-AE70A1436B20}"/>
                </a:ext>
              </a:extLst>
            </p:cNvPr>
            <p:cNvPicPr/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772" r="36966" b="5715"/>
            <a:stretch/>
          </p:blipFill>
          <p:spPr>
            <a:xfrm>
              <a:off x="190256" y="6079901"/>
              <a:ext cx="1247199" cy="533873"/>
            </a:xfrm>
            <a:prstGeom prst="rect">
              <a:avLst/>
            </a:prstGeom>
          </p:spPr>
        </p:pic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F27FD8AA-3018-48D5-A6A4-9E4B7DB072B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725" b="14052"/>
            <a:stretch/>
          </p:blipFill>
          <p:spPr>
            <a:xfrm>
              <a:off x="1976944" y="6079901"/>
              <a:ext cx="1648476" cy="53110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593346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945614B4-713F-4987-8018-FEE121F6F5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027741" y="3365725"/>
            <a:ext cx="4395894" cy="2279352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D7374C9-70DA-4E22-BF60-1E137F0288CD}"/>
              </a:ext>
            </a:extLst>
          </p:cNvPr>
          <p:cNvCxnSpPr/>
          <p:nvPr/>
        </p:nvCxnSpPr>
        <p:spPr>
          <a:xfrm>
            <a:off x="3442882" y="263769"/>
            <a:ext cx="0" cy="63304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0C85EC6E-2176-4B4D-86C7-5518E955F81C}"/>
              </a:ext>
            </a:extLst>
          </p:cNvPr>
          <p:cNvSpPr txBox="1"/>
          <p:nvPr/>
        </p:nvSpPr>
        <p:spPr>
          <a:xfrm>
            <a:off x="3755256" y="834757"/>
            <a:ext cx="3170784" cy="4331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15" b="1" u="sng" dirty="0">
                <a:solidFill>
                  <a:srgbClr val="59B04A"/>
                </a:solidFill>
              </a:rPr>
              <a:t>Warm Up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34256DE-D33C-46BB-9900-C6F683DE7332}"/>
              </a:ext>
            </a:extLst>
          </p:cNvPr>
          <p:cNvSpPr txBox="1"/>
          <p:nvPr/>
        </p:nvSpPr>
        <p:spPr>
          <a:xfrm>
            <a:off x="153189" y="1644446"/>
            <a:ext cx="3170784" cy="33174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8" b="1" dirty="0">
                <a:latin typeface="+mj-lt"/>
              </a:rPr>
              <a:t>Group or Focus</a:t>
            </a:r>
            <a:r>
              <a:rPr lang="en-GB" sz="1108" dirty="0">
                <a:latin typeface="+mj-lt"/>
              </a:rPr>
              <a:t>: Any sports group or team. Limited audience but can imagine this working doing with familiar people - used to chatting - different dynamic. You go to their space and show you understand their bond. </a:t>
            </a:r>
          </a:p>
          <a:p>
            <a:endParaRPr lang="en-GB" sz="1108" dirty="0">
              <a:latin typeface="+mj-lt"/>
            </a:endParaRPr>
          </a:p>
          <a:p>
            <a:r>
              <a:rPr lang="en-GB" sz="1108" b="1" dirty="0">
                <a:latin typeface="+mj-lt"/>
              </a:rPr>
              <a:t>What is the tool trying to do specifically?  </a:t>
            </a:r>
          </a:p>
          <a:p>
            <a:r>
              <a:rPr lang="en-GB" sz="1108" dirty="0">
                <a:latin typeface="+mj-lt"/>
              </a:rPr>
              <a:t>Take the metaphor of the team and use that to frame what you're talking about</a:t>
            </a:r>
          </a:p>
          <a:p>
            <a:r>
              <a:rPr lang="en-GB" sz="1108" dirty="0">
                <a:latin typeface="+mj-lt"/>
              </a:rPr>
              <a:t>More space for fun + laughing - specific questions only.  </a:t>
            </a:r>
          </a:p>
          <a:p>
            <a:endParaRPr lang="en-GB" sz="1108" dirty="0">
              <a:latin typeface="+mj-lt"/>
            </a:endParaRPr>
          </a:p>
          <a:p>
            <a:r>
              <a:rPr lang="en-GB" sz="1108" b="1" dirty="0">
                <a:latin typeface="+mj-lt"/>
              </a:rPr>
              <a:t>What are the instructions for using the tool?  </a:t>
            </a:r>
          </a:p>
          <a:p>
            <a:r>
              <a:rPr lang="en-GB" sz="1108" dirty="0">
                <a:latin typeface="+mj-lt"/>
              </a:rPr>
              <a:t>Split the team into two</a:t>
            </a:r>
          </a:p>
          <a:p>
            <a:r>
              <a:rPr lang="en-GB" sz="1108" dirty="0">
                <a:latin typeface="+mj-lt"/>
              </a:rPr>
              <a:t>Give them either the same or a contrasting prompt</a:t>
            </a:r>
          </a:p>
          <a:p>
            <a:r>
              <a:rPr lang="en-GB" sz="1108" dirty="0">
                <a:latin typeface="+mj-lt"/>
              </a:rPr>
              <a:t>As a group, they decide on the winner</a:t>
            </a:r>
          </a:p>
          <a:p>
            <a:r>
              <a:rPr lang="en-GB" sz="1108" dirty="0">
                <a:latin typeface="+mj-lt"/>
              </a:rPr>
              <a:t>These groups know each other and are already ‘playfully’ competitive </a:t>
            </a:r>
          </a:p>
          <a:p>
            <a:endParaRPr lang="en-GB" sz="1015" dirty="0"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1EAC468-8456-4065-A641-8FC6D59D7027}"/>
              </a:ext>
            </a:extLst>
          </p:cNvPr>
          <p:cNvSpPr txBox="1"/>
          <p:nvPr/>
        </p:nvSpPr>
        <p:spPr>
          <a:xfrm>
            <a:off x="153189" y="571781"/>
            <a:ext cx="3170784" cy="4901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585" b="1" dirty="0">
                <a:solidFill>
                  <a:srgbClr val="59B04A"/>
                </a:solidFill>
              </a:rPr>
              <a:t>Team Talk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52985CA-9562-46D0-8853-C8FAF3C69C4C}"/>
              </a:ext>
            </a:extLst>
          </p:cNvPr>
          <p:cNvSpPr txBox="1"/>
          <p:nvPr/>
        </p:nvSpPr>
        <p:spPr>
          <a:xfrm>
            <a:off x="153190" y="1047833"/>
            <a:ext cx="3170781" cy="603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62" dirty="0">
                <a:solidFill>
                  <a:srgbClr val="59B04A"/>
                </a:solidFill>
              </a:rPr>
              <a:t>Think about their pitch, roles, relationships, management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42B0D73-ADC2-460A-8DD8-8F64E5758238}"/>
              </a:ext>
            </a:extLst>
          </p:cNvPr>
          <p:cNvSpPr txBox="1"/>
          <p:nvPr/>
        </p:nvSpPr>
        <p:spPr>
          <a:xfrm>
            <a:off x="153189" y="5354577"/>
            <a:ext cx="3170784" cy="5367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015" dirty="0">
                <a:latin typeface="+mj-lt"/>
              </a:rPr>
              <a:t>Version created by: </a:t>
            </a:r>
          </a:p>
          <a:p>
            <a:pPr>
              <a:lnSpc>
                <a:spcPct val="150000"/>
              </a:lnSpc>
            </a:pPr>
            <a:r>
              <a:rPr lang="en-GB" sz="1015" dirty="0">
                <a:latin typeface="+mj-lt"/>
              </a:rPr>
              <a:t>Date: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A56B13BC-126A-40E7-A4E0-00E0D89B4741}"/>
              </a:ext>
            </a:extLst>
          </p:cNvPr>
          <p:cNvGrpSpPr/>
          <p:nvPr/>
        </p:nvGrpSpPr>
        <p:grpSpPr>
          <a:xfrm>
            <a:off x="153189" y="5884368"/>
            <a:ext cx="3170921" cy="492806"/>
            <a:chOff x="190256" y="6079901"/>
            <a:chExt cx="3435164" cy="533873"/>
          </a:xfrm>
        </p:grpSpPr>
        <p:pic>
          <p:nvPicPr>
            <p:cNvPr id="23" name="Picture 22" descr="A logo for a community&#10;&#10;Description automatically generated">
              <a:extLst>
                <a:ext uri="{FF2B5EF4-FFF2-40B4-BE49-F238E27FC236}">
                  <a16:creationId xmlns:a16="http://schemas.microsoft.com/office/drawing/2014/main" id="{994845CC-2BD1-49C2-AA50-FCC9D2AAD31B}"/>
                </a:ext>
              </a:extLst>
            </p:cNvPr>
            <p:cNvPicPr/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772" r="36966" b="5715"/>
            <a:stretch/>
          </p:blipFill>
          <p:spPr>
            <a:xfrm>
              <a:off x="190256" y="6079901"/>
              <a:ext cx="1247199" cy="533873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D57BC7F9-8C5A-4204-9CBD-DB5F659F457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725" b="14052"/>
            <a:stretch/>
          </p:blipFill>
          <p:spPr>
            <a:xfrm>
              <a:off x="1976944" y="6079901"/>
              <a:ext cx="1648476" cy="53110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109466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E35E56-6E7F-A8B0-74FA-D269E5C68B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52967F0-B7B4-E5FF-2842-FE71ED945452}"/>
              </a:ext>
            </a:extLst>
          </p:cNvPr>
          <p:cNvCxnSpPr/>
          <p:nvPr/>
        </p:nvCxnSpPr>
        <p:spPr>
          <a:xfrm>
            <a:off x="3738773" y="507249"/>
            <a:ext cx="0" cy="584350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32B5A3E5-0E29-A1A1-D910-5BFAE4EC1E27}"/>
              </a:ext>
            </a:extLst>
          </p:cNvPr>
          <p:cNvSpPr txBox="1"/>
          <p:nvPr/>
        </p:nvSpPr>
        <p:spPr>
          <a:xfrm>
            <a:off x="519200" y="1509127"/>
            <a:ext cx="2926878" cy="3843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23" b="1" dirty="0">
                <a:latin typeface="+mj-lt"/>
              </a:rPr>
              <a:t>Group or Focus: </a:t>
            </a:r>
            <a:r>
              <a:rPr lang="en-GB" sz="1023" dirty="0">
                <a:latin typeface="+mj-lt"/>
              </a:rPr>
              <a:t>Any group or team. Limited audience but can imagine this working doing with familiar people - used to chatting - different dynamic. You go to their space and show you understand their bond. </a:t>
            </a:r>
          </a:p>
          <a:p>
            <a:endParaRPr lang="en-GB" sz="1023" dirty="0">
              <a:latin typeface="+mj-lt"/>
            </a:endParaRPr>
          </a:p>
          <a:p>
            <a:r>
              <a:rPr lang="en-GB" sz="1023" b="1" dirty="0">
                <a:latin typeface="+mj-lt"/>
              </a:rPr>
              <a:t>What is the tool trying to do specifically?  </a:t>
            </a:r>
          </a:p>
          <a:p>
            <a:r>
              <a:rPr lang="en-GB" sz="1023" dirty="0">
                <a:latin typeface="+mj-lt"/>
              </a:rPr>
              <a:t>Using the commonality of the group to discuss other topics. For example if it was a knitting group, could a knitting pattern analogy be used to connect on a topic like AI – the knitting pattern is the input, the jumper is what ChatGPT produces. </a:t>
            </a:r>
          </a:p>
          <a:p>
            <a:r>
              <a:rPr lang="en-GB" sz="1023" dirty="0">
                <a:latin typeface="+mj-lt"/>
              </a:rPr>
              <a:t>By using the common language, or touchpoints of the group, we can have conversations in trusted spaces that might unlock views that might not have been shared elsewhere. </a:t>
            </a:r>
          </a:p>
          <a:p>
            <a:endParaRPr lang="en-GB" sz="1023" dirty="0">
              <a:latin typeface="+mj-lt"/>
            </a:endParaRPr>
          </a:p>
          <a:p>
            <a:r>
              <a:rPr lang="en-GB" sz="1023" b="1" dirty="0">
                <a:latin typeface="+mj-lt"/>
              </a:rPr>
              <a:t>What are the instructions for using the tool?  </a:t>
            </a:r>
          </a:p>
          <a:p>
            <a:r>
              <a:rPr lang="en-GB" sz="1023" dirty="0">
                <a:latin typeface="+mj-lt"/>
              </a:rPr>
              <a:t>Use the language and interests of the group to form the basis of your discussion. Does this group offer a unique perspective because of their common interests?</a:t>
            </a:r>
          </a:p>
          <a:p>
            <a:endParaRPr lang="en-GB" sz="937" dirty="0">
              <a:latin typeface="+mj-lt"/>
            </a:endParaRPr>
          </a:p>
          <a:p>
            <a:endParaRPr lang="en-GB" sz="937" dirty="0"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36EC0B8-33B2-EAEF-409C-C399D5688CBF}"/>
              </a:ext>
            </a:extLst>
          </p:cNvPr>
          <p:cNvSpPr txBox="1"/>
          <p:nvPr/>
        </p:nvSpPr>
        <p:spPr>
          <a:xfrm>
            <a:off x="493097" y="5101075"/>
            <a:ext cx="2926878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937" dirty="0">
                <a:latin typeface="+mj-lt"/>
              </a:rPr>
              <a:t>Version created by: </a:t>
            </a:r>
          </a:p>
          <a:p>
            <a:pPr>
              <a:lnSpc>
                <a:spcPct val="150000"/>
              </a:lnSpc>
            </a:pPr>
            <a:r>
              <a:rPr lang="en-GB" sz="937" dirty="0">
                <a:latin typeface="+mj-lt"/>
              </a:rPr>
              <a:t>Date: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F23D814B-9470-0592-142B-D7192A059421}"/>
              </a:ext>
            </a:extLst>
          </p:cNvPr>
          <p:cNvGrpSpPr/>
          <p:nvPr/>
        </p:nvGrpSpPr>
        <p:grpSpPr>
          <a:xfrm>
            <a:off x="493099" y="5668625"/>
            <a:ext cx="2927004" cy="454898"/>
            <a:chOff x="190256" y="6079901"/>
            <a:chExt cx="3435164" cy="533873"/>
          </a:xfrm>
        </p:grpSpPr>
        <p:pic>
          <p:nvPicPr>
            <p:cNvPr id="29" name="Picture 28" descr="A logo for a community&#10;&#10;Description automatically generated">
              <a:extLst>
                <a:ext uri="{FF2B5EF4-FFF2-40B4-BE49-F238E27FC236}">
                  <a16:creationId xmlns:a16="http://schemas.microsoft.com/office/drawing/2014/main" id="{D3198D73-2A18-5F59-DB80-5706E06B1A85}"/>
                </a:ext>
              </a:extLst>
            </p:cNvPr>
            <p:cNvPicPr/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772" r="36966" b="5715"/>
            <a:stretch/>
          </p:blipFill>
          <p:spPr>
            <a:xfrm>
              <a:off x="190256" y="6079901"/>
              <a:ext cx="1247199" cy="533873"/>
            </a:xfrm>
            <a:prstGeom prst="rect">
              <a:avLst/>
            </a:prstGeom>
          </p:spPr>
        </p:pic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24A07F2A-F591-8288-5FA1-A610DB572D3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725" b="14052"/>
            <a:stretch/>
          </p:blipFill>
          <p:spPr>
            <a:xfrm>
              <a:off x="1976944" y="6079901"/>
              <a:ext cx="1648476" cy="531105"/>
            </a:xfrm>
            <a:prstGeom prst="rect">
              <a:avLst/>
            </a:prstGeom>
          </p:spPr>
        </p:pic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41D3A24A-6B65-8992-6132-226362CC5130}"/>
              </a:ext>
            </a:extLst>
          </p:cNvPr>
          <p:cNvSpPr txBox="1"/>
          <p:nvPr/>
        </p:nvSpPr>
        <p:spPr>
          <a:xfrm>
            <a:off x="4046254" y="1160802"/>
            <a:ext cx="1875494" cy="3481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62" b="1" u="sng" dirty="0">
                <a:solidFill>
                  <a:srgbClr val="59B04A"/>
                </a:solidFill>
              </a:rPr>
              <a:t>Craft and Chat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7DD7204-CDAA-4E2C-833F-6659CB1761F2}"/>
              </a:ext>
            </a:extLst>
          </p:cNvPr>
          <p:cNvSpPr txBox="1"/>
          <p:nvPr/>
        </p:nvSpPr>
        <p:spPr>
          <a:xfrm>
            <a:off x="4046254" y="3484047"/>
            <a:ext cx="1875494" cy="3481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62" b="1" u="sng" dirty="0">
                <a:solidFill>
                  <a:srgbClr val="59B04A"/>
                </a:solidFill>
              </a:rPr>
              <a:t>Sew and Chat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1DFB509-790A-98BD-A696-277942CF7A63}"/>
              </a:ext>
            </a:extLst>
          </p:cNvPr>
          <p:cNvSpPr txBox="1"/>
          <p:nvPr/>
        </p:nvSpPr>
        <p:spPr>
          <a:xfrm>
            <a:off x="6841853" y="3493774"/>
            <a:ext cx="1875494" cy="3481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62" b="1" u="sng" dirty="0">
                <a:solidFill>
                  <a:srgbClr val="59B04A"/>
                </a:solidFill>
              </a:rPr>
              <a:t>Play and Chat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BF25714-F0BA-66E6-6AB5-30E645E2BAC5}"/>
              </a:ext>
            </a:extLst>
          </p:cNvPr>
          <p:cNvSpPr txBox="1"/>
          <p:nvPr/>
        </p:nvSpPr>
        <p:spPr>
          <a:xfrm>
            <a:off x="6841853" y="1160802"/>
            <a:ext cx="1875494" cy="3481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62" b="1" u="sng" dirty="0">
                <a:solidFill>
                  <a:srgbClr val="59B04A"/>
                </a:solidFill>
              </a:rPr>
              <a:t>Bake and Chat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ED2CFDC-F4CE-F2C7-08CF-A5B08736D0CD}"/>
              </a:ext>
            </a:extLst>
          </p:cNvPr>
          <p:cNvSpPr txBox="1"/>
          <p:nvPr/>
        </p:nvSpPr>
        <p:spPr>
          <a:xfrm>
            <a:off x="5253024" y="5798851"/>
            <a:ext cx="2037361" cy="4070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45" b="1" u="sng" dirty="0">
                <a:solidFill>
                  <a:srgbClr val="59B04A"/>
                </a:solidFill>
              </a:rPr>
              <a:t>. . . and Chat?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57BA578-A7B9-E935-7612-9CA229DE39AA}"/>
              </a:ext>
            </a:extLst>
          </p:cNvPr>
          <p:cNvSpPr txBox="1"/>
          <p:nvPr/>
        </p:nvSpPr>
        <p:spPr>
          <a:xfrm>
            <a:off x="504882" y="542672"/>
            <a:ext cx="3320073" cy="1171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585" b="1" dirty="0">
                <a:solidFill>
                  <a:srgbClr val="59B04A"/>
                </a:solidFill>
              </a:rPr>
              <a:t>… and Chat</a:t>
            </a:r>
          </a:p>
          <a:p>
            <a:r>
              <a:rPr lang="en-GB" sz="1846" b="1" dirty="0">
                <a:solidFill>
                  <a:srgbClr val="59B04A"/>
                </a:solidFill>
              </a:rPr>
              <a:t>For non-sports based groups </a:t>
            </a:r>
          </a:p>
          <a:p>
            <a:r>
              <a:rPr lang="en-GB" sz="2585" b="1" dirty="0">
                <a:solidFill>
                  <a:srgbClr val="59B04A"/>
                </a:solidFill>
              </a:rPr>
              <a:t> </a:t>
            </a:r>
          </a:p>
        </p:txBody>
      </p:sp>
      <p:pic>
        <p:nvPicPr>
          <p:cNvPr id="5" name="Picture 4" descr="A green and black striped object&#10;&#10;AI-generated content may be incorrect.">
            <a:extLst>
              <a:ext uri="{FF2B5EF4-FFF2-40B4-BE49-F238E27FC236}">
                <a16:creationId xmlns:a16="http://schemas.microsoft.com/office/drawing/2014/main" id="{6E5EA780-737B-204A-FB9F-5CE64787B73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8645" y="4027652"/>
            <a:ext cx="2390706" cy="1691003"/>
          </a:xfrm>
          <a:prstGeom prst="rect">
            <a:avLst/>
          </a:prstGeom>
        </p:spPr>
      </p:pic>
      <p:pic>
        <p:nvPicPr>
          <p:cNvPr id="9" name="Picture 8" descr="A green and black logo&#10;&#10;AI-generated content may be incorrect.">
            <a:extLst>
              <a:ext uri="{FF2B5EF4-FFF2-40B4-BE49-F238E27FC236}">
                <a16:creationId xmlns:a16="http://schemas.microsoft.com/office/drawing/2014/main" id="{7B6A2607-66C9-0FC2-2EA2-4B46752F7F5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1053" y="1592665"/>
            <a:ext cx="2630309" cy="1861011"/>
          </a:xfrm>
          <a:prstGeom prst="rect">
            <a:avLst/>
          </a:prstGeom>
        </p:spPr>
      </p:pic>
      <p:pic>
        <p:nvPicPr>
          <p:cNvPr id="11" name="Picture 10" descr="A green and black striped object&#10;&#10;AI-generated content may be incorrect.">
            <a:extLst>
              <a:ext uri="{FF2B5EF4-FFF2-40B4-BE49-F238E27FC236}">
                <a16:creationId xmlns:a16="http://schemas.microsoft.com/office/drawing/2014/main" id="{C11D7294-7E17-3BA7-EC84-3FCF58FAB61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0603" y="1534546"/>
            <a:ext cx="2631369" cy="1861011"/>
          </a:xfrm>
          <a:prstGeom prst="rect">
            <a:avLst/>
          </a:prstGeom>
        </p:spPr>
      </p:pic>
      <p:pic>
        <p:nvPicPr>
          <p:cNvPr id="18" name="Picture 17" descr="A cartoon of two people on a seesaw&#10;&#10;AI-generated content may be incorrect.">
            <a:extLst>
              <a:ext uri="{FF2B5EF4-FFF2-40B4-BE49-F238E27FC236}">
                <a16:creationId xmlns:a16="http://schemas.microsoft.com/office/drawing/2014/main" id="{CE1042B3-2EB9-AA81-03DB-26105B7557E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4630" y="3834696"/>
            <a:ext cx="2736731" cy="193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40407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726</Words>
  <Application>Microsoft Office PowerPoint</Application>
  <PresentationFormat>On-screen Show (4:3)</PresentationFormat>
  <Paragraphs>65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Aptos</vt:lpstr>
      <vt:lpstr>Aptos Display</vt:lpstr>
      <vt:lpstr>Arial</vt:lpstr>
      <vt:lpstr>Calibri</vt:lpstr>
      <vt:lpstr>Calibri Light</vt:lpstr>
      <vt:lpstr>Office Theme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Lancaster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Lucy-Lloyd, Abi</dc:creator>
  <cp:lastModifiedBy>Lucy-Lloyd, Abi</cp:lastModifiedBy>
  <cp:revision>6</cp:revision>
  <dcterms:created xsi:type="dcterms:W3CDTF">2025-03-25T13:52:20Z</dcterms:created>
  <dcterms:modified xsi:type="dcterms:W3CDTF">2025-04-01T08:12:29Z</dcterms:modified>
</cp:coreProperties>
</file>